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7" r:id="rId2"/>
    <p:sldId id="346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9" r:id="rId20"/>
    <p:sldId id="270" r:id="rId21"/>
    <p:sldId id="269" r:id="rId22"/>
    <p:sldId id="272" r:id="rId23"/>
    <p:sldId id="271" r:id="rId24"/>
    <p:sldId id="273" r:id="rId25"/>
    <p:sldId id="274" r:id="rId26"/>
    <p:sldId id="275" r:id="rId27"/>
    <p:sldId id="370" r:id="rId28"/>
    <p:sldId id="373" r:id="rId29"/>
    <p:sldId id="375" r:id="rId30"/>
    <p:sldId id="374" r:id="rId31"/>
    <p:sldId id="371" r:id="rId32"/>
    <p:sldId id="376" r:id="rId33"/>
    <p:sldId id="377" r:id="rId34"/>
    <p:sldId id="378" r:id="rId35"/>
    <p:sldId id="372" r:id="rId36"/>
    <p:sldId id="276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338" r:id="rId45"/>
    <p:sldId id="296" r:id="rId46"/>
    <p:sldId id="337" r:id="rId47"/>
    <p:sldId id="336" r:id="rId48"/>
    <p:sldId id="297" r:id="rId49"/>
    <p:sldId id="298" r:id="rId50"/>
    <p:sldId id="299" r:id="rId51"/>
    <p:sldId id="339" r:id="rId52"/>
    <p:sldId id="300" r:id="rId53"/>
    <p:sldId id="302" r:id="rId54"/>
    <p:sldId id="303" r:id="rId55"/>
    <p:sldId id="304" r:id="rId56"/>
    <p:sldId id="305" r:id="rId57"/>
    <p:sldId id="306" r:id="rId58"/>
    <p:sldId id="308" r:id="rId59"/>
    <p:sldId id="307" r:id="rId60"/>
    <p:sldId id="342" r:id="rId61"/>
    <p:sldId id="343" r:id="rId62"/>
    <p:sldId id="344" r:id="rId63"/>
    <p:sldId id="309" r:id="rId64"/>
    <p:sldId id="310" r:id="rId65"/>
    <p:sldId id="312" r:id="rId66"/>
    <p:sldId id="341" r:id="rId67"/>
    <p:sldId id="340" r:id="rId68"/>
    <p:sldId id="311" r:id="rId69"/>
    <p:sldId id="345" r:id="rId70"/>
    <p:sldId id="313" r:id="rId71"/>
    <p:sldId id="314" r:id="rId72"/>
    <p:sldId id="315" r:id="rId73"/>
    <p:sldId id="316" r:id="rId74"/>
    <p:sldId id="317" r:id="rId75"/>
    <p:sldId id="319" r:id="rId76"/>
    <p:sldId id="322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20" r:id="rId85"/>
    <p:sldId id="333" r:id="rId86"/>
    <p:sldId id="334" r:id="rId87"/>
    <p:sldId id="332" r:id="rId88"/>
    <p:sldId id="321" r:id="rId89"/>
    <p:sldId id="335" r:id="rId90"/>
    <p:sldId id="357" r:id="rId91"/>
    <p:sldId id="358" r:id="rId92"/>
    <p:sldId id="355" r:id="rId93"/>
    <p:sldId id="356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1"/>
    <p:restoredTop sz="94681"/>
  </p:normalViewPr>
  <p:slideViewPr>
    <p:cSldViewPr snapToGrid="0" snapToObjects="1">
      <p:cViewPr varScale="1">
        <p:scale>
          <a:sx n="155" d="100"/>
          <a:sy n="155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7425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705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19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850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9311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8001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2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127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239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333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27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9530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464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024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47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322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232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4517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2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16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413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992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andelion.eu/semantic-text/text-similarity-demo/?text1=Reports+that+the+NSA+eavesdropped+on+world+leaders+have+%22severely+shaken%22+relations+between+Europe+and+the+U.S.%2C+German+Chancellor+Angela+Merkel+said.&amp;text2=Germany+and+France+are+to+seek+talks+with+the+US+to+settle+a+row+over+spying%2C+as+espionage+claims+continue+to+overshadow+an+EU+summit+in+Brussels.&amp;lang=auto&amp;exec=true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2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65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2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36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2F98447-6F1F-B242-B528-06745344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084" y="3358184"/>
            <a:ext cx="1335858" cy="4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8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EB01AB-BE23-7143-BDAA-43F257F6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982" y="3195484"/>
            <a:ext cx="3036282" cy="7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7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575"/>
          <a:stretch/>
        </p:blipFill>
        <p:spPr>
          <a:xfrm>
            <a:off x="2251586" y="3152418"/>
            <a:ext cx="2330246" cy="82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8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/>
          <p:nvPr/>
        </p:nvCxnSpPr>
        <p:spPr>
          <a:xfrm>
            <a:off x="2364259" y="2940908"/>
            <a:ext cx="6507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0C8953-F434-F541-96D2-C28287A9F5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2251586" y="3152418"/>
            <a:ext cx="1158465" cy="828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257300-7CAB-6B4C-B254-A5F1C764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059" y="3336908"/>
            <a:ext cx="1358594" cy="48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7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80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Alpha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9DB0-1742-844F-BD57-87CD76864F0C}"/>
              </a:ext>
            </a:extLst>
          </p:cNvPr>
          <p:cNvSpPr txBox="1"/>
          <p:nvPr/>
        </p:nvSpPr>
        <p:spPr>
          <a:xfrm>
            <a:off x="650789" y="144986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TF-IDF ?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1D215-D682-144C-A365-43EC6E2BC137}"/>
              </a:ext>
            </a:extLst>
          </p:cNvPr>
          <p:cNvSpPr txBox="1"/>
          <p:nvPr/>
        </p:nvSpPr>
        <p:spPr>
          <a:xfrm>
            <a:off x="650789" y="1923021"/>
            <a:ext cx="52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Term-Frequency &amp; Inverse Document Frequency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6D1A2-5F58-C542-AE5A-5601EAF2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9" y="2504475"/>
            <a:ext cx="3641125" cy="553828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D4786AC-B07B-8C45-858D-40027FD8BACA}"/>
              </a:ext>
            </a:extLst>
          </p:cNvPr>
          <p:cNvCxnSpPr>
            <a:cxnSpLocks/>
          </p:cNvCxnSpPr>
          <p:nvPr/>
        </p:nvCxnSpPr>
        <p:spPr>
          <a:xfrm>
            <a:off x="3308156" y="2960573"/>
            <a:ext cx="9098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C26001-2315-C245-8164-96B067A9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634" y="3270425"/>
            <a:ext cx="2716366" cy="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123132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2954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422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2231" y="3136612"/>
            <a:ext cx="4587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64211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742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8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77296-69B3-8442-BF86-B522E7E3CADB}"/>
              </a:ext>
            </a:extLst>
          </p:cNvPr>
          <p:cNvSpPr txBox="1"/>
          <p:nvPr/>
        </p:nvSpPr>
        <p:spPr>
          <a:xfrm>
            <a:off x="354227" y="1425146"/>
            <a:ext cx="1062726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한 쌍의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가 얼마나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기준은 의미적</a:t>
            </a:r>
            <a:r>
              <a:rPr kumimoji="1" lang="en-US" altLang="ko-KR" dirty="0"/>
              <a:t>(Semantic) or </a:t>
            </a:r>
            <a:r>
              <a:rPr kumimoji="1" lang="ko-KR" altLang="en-US" dirty="0"/>
              <a:t>문법적</a:t>
            </a:r>
            <a:r>
              <a:rPr kumimoji="1" lang="en-US" altLang="ko-KR" dirty="0"/>
              <a:t>(Syntactic) or </a:t>
            </a:r>
            <a:r>
              <a:rPr kumimoji="1" lang="ko-KR" altLang="en-US" dirty="0"/>
              <a:t>어휘적</a:t>
            </a:r>
            <a:r>
              <a:rPr kumimoji="1" lang="en-US" altLang="ko-KR" dirty="0"/>
              <a:t>(Lexical) </a:t>
            </a:r>
            <a:r>
              <a:rPr kumimoji="1" lang="ko-KR" altLang="en-US" dirty="0"/>
              <a:t>기준으로 분류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의미적으로 </a:t>
            </a:r>
            <a:r>
              <a:rPr kumimoji="1" lang="ko-KR" altLang="en-US" dirty="0" err="1"/>
              <a:t>유사한지</a:t>
            </a:r>
            <a:r>
              <a:rPr kumimoji="1" lang="ko-KR" altLang="en-US" dirty="0"/>
              <a:t> 측정하는 </a:t>
            </a:r>
            <a:r>
              <a:rPr kumimoji="1" lang="en-US" altLang="ko-KR" dirty="0"/>
              <a:t>Task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Semantic Textual Similarity Task</a:t>
            </a:r>
            <a:r>
              <a:rPr kumimoji="1" lang="ko-KR" altLang="en-US" dirty="0"/>
              <a:t>라 부름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9617DB-9103-0E4C-BCCE-29782687E60F}"/>
              </a:ext>
            </a:extLst>
          </p:cNvPr>
          <p:cNvSpPr txBox="1"/>
          <p:nvPr/>
        </p:nvSpPr>
        <p:spPr>
          <a:xfrm>
            <a:off x="755779" y="4823926"/>
            <a:ext cx="233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hlinkClick r:id="rId2"/>
              </a:rPr>
              <a:t>Text Similarity Demo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3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878292" y="3136612"/>
            <a:ext cx="6435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Similarity</a:t>
            </a:r>
          </a:p>
        </p:txBody>
      </p:sp>
    </p:spTree>
    <p:extLst>
      <p:ext uri="{BB962C8B-B14F-4D97-AF65-F5344CB8AC3E}">
        <p14:creationId xmlns:p14="http://schemas.microsoft.com/office/powerpoint/2010/main" val="174323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6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64969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396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8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</p:spTree>
    <p:extLst>
      <p:ext uri="{BB962C8B-B14F-4D97-AF65-F5344CB8AC3E}">
        <p14:creationId xmlns:p14="http://schemas.microsoft.com/office/powerpoint/2010/main" val="279333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2826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Automatic Evaluation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7469E-6A31-414C-843D-087C6BDC8444}"/>
              </a:ext>
            </a:extLst>
          </p:cNvPr>
          <p:cNvSpPr/>
          <p:nvPr/>
        </p:nvSpPr>
        <p:spPr>
          <a:xfrm>
            <a:off x="6371304" y="2959510"/>
            <a:ext cx="1504335" cy="1356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020D159-17A7-A148-B926-074B49CD392B}"/>
              </a:ext>
            </a:extLst>
          </p:cNvPr>
          <p:cNvCxnSpPr/>
          <p:nvPr/>
        </p:nvCxnSpPr>
        <p:spPr>
          <a:xfrm>
            <a:off x="8072285" y="3598606"/>
            <a:ext cx="717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624D457-ABF3-1142-9249-2A216C051FA5}"/>
              </a:ext>
            </a:extLst>
          </p:cNvPr>
          <p:cNvSpPr txBox="1"/>
          <p:nvPr/>
        </p:nvSpPr>
        <p:spPr>
          <a:xfrm>
            <a:off x="8888363" y="327544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F747-B593-0149-A6F6-76FA365E9540}"/>
              </a:ext>
            </a:extLst>
          </p:cNvPr>
          <p:cNvSpPr txBox="1"/>
          <p:nvPr/>
        </p:nvSpPr>
        <p:spPr>
          <a:xfrm>
            <a:off x="8923731" y="1592270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label</a:t>
            </a:r>
          </a:p>
          <a:p>
            <a:pPr algn="ctr"/>
            <a:r>
              <a:rPr kumimoji="1" lang="en-US" altLang="ko-KR" dirty="0"/>
              <a:t>text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C9F8BC-672F-2442-90FE-C88FDBE70CC9}"/>
              </a:ext>
            </a:extLst>
          </p:cNvPr>
          <p:cNvCxnSpPr>
            <a:cxnSpLocks/>
          </p:cNvCxnSpPr>
          <p:nvPr/>
        </p:nvCxnSpPr>
        <p:spPr>
          <a:xfrm>
            <a:off x="9262926" y="2331056"/>
            <a:ext cx="0" cy="87330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BB037C6-002D-FE46-B374-53E056E81693}"/>
              </a:ext>
            </a:extLst>
          </p:cNvPr>
          <p:cNvSpPr txBox="1"/>
          <p:nvPr/>
        </p:nvSpPr>
        <p:spPr>
          <a:xfrm>
            <a:off x="9262926" y="2558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84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511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7877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61023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Text Classification &amp; </a:t>
            </a:r>
            <a:r>
              <a:rPr kumimoji="1" lang="en-US" altLang="ko-KR" dirty="0" err="1"/>
              <a:t>Clusturing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A0866-F9DC-004B-AC36-ED79E98C4B28}"/>
              </a:ext>
            </a:extLst>
          </p:cNvPr>
          <p:cNvSpPr txBox="1"/>
          <p:nvPr/>
        </p:nvSpPr>
        <p:spPr>
          <a:xfrm>
            <a:off x="8893906" y="2146755"/>
            <a:ext cx="82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Query</a:t>
            </a:r>
            <a:endParaRPr kumimoji="1" lang="ko-KR" altLang="en-US" dirty="0"/>
          </a:p>
        </p:txBody>
      </p:sp>
      <p:sp>
        <p:nvSpPr>
          <p:cNvPr id="4" name="실행 단추: 문서[A]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1F39FE3-B7CA-144D-8374-6DCDA32C8078}"/>
              </a:ext>
            </a:extLst>
          </p:cNvPr>
          <p:cNvSpPr/>
          <p:nvPr/>
        </p:nvSpPr>
        <p:spPr>
          <a:xfrm>
            <a:off x="8893906" y="1189906"/>
            <a:ext cx="796413" cy="956849"/>
          </a:xfrm>
          <a:prstGeom prst="actionButton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실행 단추: 문서[A]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FB8C545-C810-394C-B05F-FCAD2CA9D82D}"/>
              </a:ext>
            </a:extLst>
          </p:cNvPr>
          <p:cNvSpPr/>
          <p:nvPr/>
        </p:nvSpPr>
        <p:spPr>
          <a:xfrm>
            <a:off x="10501480" y="3329692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실행 단추: 문서[A]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00DC2-B2AD-2B49-B64C-B9C18B0C8484}"/>
              </a:ext>
            </a:extLst>
          </p:cNvPr>
          <p:cNvSpPr/>
          <p:nvPr/>
        </p:nvSpPr>
        <p:spPr>
          <a:xfrm>
            <a:off x="8815248" y="3106170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실행 단추: 문서[A]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B7F5C47-B6C6-B94C-BEB7-9BD5DDF0109C}"/>
              </a:ext>
            </a:extLst>
          </p:cNvPr>
          <p:cNvSpPr/>
          <p:nvPr/>
        </p:nvSpPr>
        <p:spPr>
          <a:xfrm>
            <a:off x="8085831" y="5123343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실행 단추: 문서[A]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2907AB1-7077-DE45-8C90-453825A28D36}"/>
              </a:ext>
            </a:extLst>
          </p:cNvPr>
          <p:cNvSpPr/>
          <p:nvPr/>
        </p:nvSpPr>
        <p:spPr>
          <a:xfrm>
            <a:off x="9483841" y="4561108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실행 단추: 문서[A]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8577CF8-E54F-6243-9ECC-4EEEAA608B6D}"/>
              </a:ext>
            </a:extLst>
          </p:cNvPr>
          <p:cNvSpPr/>
          <p:nvPr/>
        </p:nvSpPr>
        <p:spPr>
          <a:xfrm>
            <a:off x="10566018" y="52806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실행 단추: 문서[A]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02FA7F1-6137-9A48-B361-D3F0A810DF58}"/>
              </a:ext>
            </a:extLst>
          </p:cNvPr>
          <p:cNvSpPr/>
          <p:nvPr/>
        </p:nvSpPr>
        <p:spPr>
          <a:xfrm>
            <a:off x="7541970" y="3604259"/>
            <a:ext cx="796413" cy="956849"/>
          </a:xfrm>
          <a:prstGeom prst="actionButtonDocumen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603629-FBEE-B146-BD5E-FB301F043738}"/>
              </a:ext>
            </a:extLst>
          </p:cNvPr>
          <p:cNvCxnSpPr>
            <a:cxnSpLocks/>
          </p:cNvCxnSpPr>
          <p:nvPr/>
        </p:nvCxnSpPr>
        <p:spPr>
          <a:xfrm>
            <a:off x="9283801" y="2485189"/>
            <a:ext cx="22429" cy="31049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7AF8AD36-5123-F14F-A6FE-B1EEAABD5070}"/>
              </a:ext>
            </a:extLst>
          </p:cNvPr>
          <p:cNvSpPr/>
          <p:nvPr/>
        </p:nvSpPr>
        <p:spPr>
          <a:xfrm>
            <a:off x="6912089" y="2753032"/>
            <a:ext cx="5279912" cy="40017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3657C-AA0F-8F40-9B35-54A5C76FCE03}"/>
              </a:ext>
            </a:extLst>
          </p:cNvPr>
          <p:cNvSpPr txBox="1"/>
          <p:nvPr/>
        </p:nvSpPr>
        <p:spPr>
          <a:xfrm>
            <a:off x="9405201" y="24873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10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479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24C9C-34EA-BA4F-869D-C1C8D3CF1FB7}"/>
              </a:ext>
            </a:extLst>
          </p:cNvPr>
          <p:cNvSpPr txBox="1"/>
          <p:nvPr/>
        </p:nvSpPr>
        <p:spPr>
          <a:xfrm>
            <a:off x="448235" y="1380565"/>
            <a:ext cx="25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Similarity Application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507227" y="1876764"/>
            <a:ext cx="435491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Automatic Evaluation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Information Retrieval (Search Engine)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Text Classification &amp; Clustering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02652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806238" y="3136612"/>
            <a:ext cx="4579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Similarity Dataset</a:t>
            </a:r>
          </a:p>
        </p:txBody>
      </p:sp>
    </p:spTree>
    <p:extLst>
      <p:ext uri="{BB962C8B-B14F-4D97-AF65-F5344CB8AC3E}">
        <p14:creationId xmlns:p14="http://schemas.microsoft.com/office/powerpoint/2010/main" val="642656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</p:spTree>
    <p:extLst>
      <p:ext uri="{BB962C8B-B14F-4D97-AF65-F5344CB8AC3E}">
        <p14:creationId xmlns:p14="http://schemas.microsoft.com/office/powerpoint/2010/main" val="4170882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SentEval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637015" y="1607825"/>
            <a:ext cx="11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SentEval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SentEval</a:t>
            </a:r>
            <a:r>
              <a:rPr lang="en" altLang="ko-KR" dirty="0"/>
              <a:t> is a library for evaluating the quality of sentence embeddings.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 It includes 17 downstream tasks, including common semantic textual similarity tasks.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STS12 ~ STS16, STSB </a:t>
            </a:r>
            <a:r>
              <a:rPr kumimoji="1" lang="ko-KR" altLang="en-US" dirty="0" err="1"/>
              <a:t>데이터셋</a:t>
            </a:r>
            <a:r>
              <a:rPr kumimoji="1" lang="ko-KR" altLang="en-US" dirty="0"/>
              <a:t> 존재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194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773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Similarity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SentEval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Quora Question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6917074" y="1577010"/>
            <a:ext cx="254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Quora Question Pairs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질문 사이트인 </a:t>
            </a:r>
            <a:r>
              <a:rPr kumimoji="1" lang="en-US" altLang="ko-KR" dirty="0"/>
              <a:t>Quora</a:t>
            </a:r>
            <a:r>
              <a:rPr kumimoji="1" lang="ko-KR" altLang="en-US" dirty="0"/>
              <a:t>의 질문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한 쌍의 질문이 중복이 판단하기 위한 </a:t>
            </a:r>
            <a:r>
              <a:rPr kumimoji="1" lang="en-US" altLang="ko-KR" dirty="0"/>
              <a:t>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400,000</a:t>
            </a:r>
            <a:r>
              <a:rPr kumimoji="1" lang="ko-KR" altLang="en-US" dirty="0"/>
              <a:t> 쌍의 질문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30359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485D3-8D49-E147-876C-5E4AFB84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51" y="3829845"/>
            <a:ext cx="5451676" cy="12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D334C3-7E66-1D47-805E-3B9932BBAC06}"/>
              </a:ext>
            </a:extLst>
          </p:cNvPr>
          <p:cNvSpPr txBox="1"/>
          <p:nvPr/>
        </p:nvSpPr>
        <p:spPr>
          <a:xfrm>
            <a:off x="2787414" y="4721693"/>
            <a:ext cx="23870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</p:txBody>
      </p:sp>
    </p:spTree>
    <p:extLst>
      <p:ext uri="{BB962C8B-B14F-4D97-AF65-F5344CB8AC3E}">
        <p14:creationId xmlns:p14="http://schemas.microsoft.com/office/powerpoint/2010/main" val="2598727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09952" y="3136612"/>
            <a:ext cx="297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</a:t>
            </a:r>
            <a:r>
              <a:rPr kumimoji="1" lang="ko-KR" altLang="en-US" sz="3200" b="1" dirty="0"/>
              <a:t>측정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687723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6134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Jaccard Similarity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Measuring Similarity by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Cosine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Euclidean Distance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Manhattan Distance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37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</p:spTree>
    <p:extLst>
      <p:ext uri="{BB962C8B-B14F-4D97-AF65-F5344CB8AC3E}">
        <p14:creationId xmlns:p14="http://schemas.microsoft.com/office/powerpoint/2010/main" val="1533336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88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329FBF-B114-574A-BDDC-1D3D48B39EE2}"/>
              </a:ext>
            </a:extLst>
          </p:cNvPr>
          <p:cNvSpPr txBox="1"/>
          <p:nvPr/>
        </p:nvSpPr>
        <p:spPr>
          <a:xfrm>
            <a:off x="5922010" y="2738458"/>
            <a:ext cx="898772" cy="380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dirty="0">
                <a:latin typeface="Cambria Math" panose="02040503050406030204" pitchFamily="18" charset="0"/>
              </a:rPr>
              <a:t>Example</a:t>
            </a:r>
            <a:r>
              <a:rPr kumimoji="1"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315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350241"/>
              </a:xfrm>
              <a:prstGeom prst="rect">
                <a:avLst/>
              </a:prstGeom>
              <a:blipFill>
                <a:blip r:embed="rId3"/>
                <a:stretch>
                  <a:fillRect l="-267"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446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4750018" cy="1998432"/>
              </a:xfrm>
              <a:prstGeom prst="rect">
                <a:avLst/>
              </a:prstGeom>
              <a:blipFill>
                <a:blip r:embed="rId3"/>
                <a:stretch>
                  <a:fillRect l="-267" b="-19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74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2966068"/>
              </a:xfrm>
              <a:prstGeom prst="rect">
                <a:avLst/>
              </a:prstGeom>
              <a:blipFill>
                <a:blip r:embed="rId3"/>
                <a:stretch>
                  <a:fillRect l="-221" b="-1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197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파이토치의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차이점을 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!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solidFill>
                      <a:schemeClr val="accent6"/>
                    </a:solidFill>
                  </a:rPr>
                  <a:t>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프레임 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(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)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들은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 어떤 차이점이 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텐서플로우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케라스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파이토치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의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딥러닝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프레임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워크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              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알려주세요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어떤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차이점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들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은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을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있나요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=0.266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5739392" cy="3476849"/>
              </a:xfrm>
              <a:prstGeom prst="rect">
                <a:avLst/>
              </a:prstGeo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271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1154483" cy="1027076"/>
              </a:xfrm>
              <a:prstGeom prst="rect">
                <a:avLst/>
              </a:prstGeom>
              <a:blipFill>
                <a:blip r:embed="rId3"/>
                <a:stretch>
                  <a:fillRect l="-1087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7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86C17-DFD2-A34D-8714-989B9CE62B7E}"/>
              </a:ext>
            </a:extLst>
          </p:cNvPr>
          <p:cNvSpPr txBox="1"/>
          <p:nvPr/>
        </p:nvSpPr>
        <p:spPr>
          <a:xfrm>
            <a:off x="2787414" y="4721693"/>
            <a:ext cx="36719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Embedding vector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Pre-trained 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Train while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746323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29429" cy="2319738"/>
              </a:xfrm>
              <a:prstGeom prst="rect">
                <a:avLst/>
              </a:prstGeom>
              <a:blipFill>
                <a:blip r:embed="rId3"/>
                <a:stretch>
                  <a:fillRect l="-592" b="-16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496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10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Jaccard 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8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두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집합에서의 교집합의 크기를 측정함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/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𝑆𝑒𝑛𝑡𝑒𝑛𝑐𝑒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𝑊𝑜𝑟𝑑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9E324-9A9E-5A40-B4A4-2BBB839D7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8" y="2738458"/>
                <a:ext cx="3930178" cy="1381084"/>
              </a:xfrm>
              <a:prstGeom prst="rect">
                <a:avLst/>
              </a:prstGeom>
              <a:blipFill>
                <a:blip r:embed="rId2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/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Example</a:t>
                </a:r>
                <a:r>
                  <a:rPr kumimoji="1" lang="en-US" altLang="ko-KR" sz="14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b="0" i="1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딥러닝</a:t>
                </a:r>
                <a:endParaRPr kumimoji="1" lang="en-US" altLang="ko-KR" sz="14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머신러닝</a:t>
                </a: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14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Jaccard Similarity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ko-KR" altLang="en-US" sz="1400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kumimoji="1"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sz="1400" dirty="0">
                    <a:latin typeface="Cambria Math" panose="02040503050406030204" pitchFamily="18" charset="0"/>
                  </a:rPr>
                  <a:t> {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딥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러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 err="1">
                    <a:latin typeface="Cambria Math" panose="02040503050406030204" pitchFamily="18" charset="0"/>
                  </a:rPr>
                  <a:t>닝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머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, </a:t>
                </a:r>
                <a:r>
                  <a:rPr kumimoji="1" lang="ko-KR" altLang="en-US" sz="1400" dirty="0">
                    <a:latin typeface="Cambria Math" panose="02040503050406030204" pitchFamily="18" charset="0"/>
                  </a:rPr>
                  <a:t>신</a:t>
                </a:r>
                <a:r>
                  <a:rPr kumimoji="1" lang="en-US" altLang="ko-KR" sz="1400" dirty="0">
                    <a:latin typeface="Cambria Math" panose="02040503050406030204" pitchFamily="18" charset="0"/>
                  </a:rPr>
                  <a:t>}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1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kumimoji="1"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kumimoji="1" lang="en-US" altLang="ko-KR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⋂</m:t>
                            </m:r>
                            <m:r>
                              <a:rPr kumimoji="1"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kumimoji="1"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</m:t>
                    </m:r>
                  </m:oMath>
                </a14:m>
                <a:endParaRPr kumimoji="1" lang="en-US" altLang="ko-K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329FBF-B114-574A-BDDC-1D3D48B3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010" y="2738458"/>
                <a:ext cx="2175019" cy="2837508"/>
              </a:xfrm>
              <a:prstGeom prst="rect">
                <a:avLst/>
              </a:prstGeom>
              <a:blipFill>
                <a:blip r:embed="rId3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272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</p:spTree>
    <p:extLst>
      <p:ext uri="{BB962C8B-B14F-4D97-AF65-F5344CB8AC3E}">
        <p14:creationId xmlns:p14="http://schemas.microsoft.com/office/powerpoint/2010/main" val="1299809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82794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213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39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82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Measuring Similarity by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502508" y="2001795"/>
            <a:ext cx="58160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주어진 문장</a:t>
            </a:r>
            <a:r>
              <a:rPr kumimoji="1" lang="en-US" altLang="ko-KR" dirty="0"/>
              <a:t>(or 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고정된 길이의 벡터로 만든 후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거리</a:t>
            </a:r>
            <a:r>
              <a:rPr kumimoji="1" lang="en-US" altLang="ko-KR" dirty="0"/>
              <a:t>(Distance)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측정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0C17-0A06-554B-B308-E546D7FE38A6}"/>
              </a:ext>
            </a:extLst>
          </p:cNvPr>
          <p:cNvSpPr txBox="1"/>
          <p:nvPr/>
        </p:nvSpPr>
        <p:spPr>
          <a:xfrm>
            <a:off x="698368" y="370300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1</a:t>
            </a: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F9ECE43-B659-DC4C-BC98-657ED0971A8E}"/>
              </a:ext>
            </a:extLst>
          </p:cNvPr>
          <p:cNvCxnSpPr>
            <a:cxnSpLocks/>
          </p:cNvCxnSpPr>
          <p:nvPr/>
        </p:nvCxnSpPr>
        <p:spPr>
          <a:xfrm>
            <a:off x="1500126" y="389042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B5B143-8463-9B41-9F29-D2FF4D0EDB30}"/>
              </a:ext>
            </a:extLst>
          </p:cNvPr>
          <p:cNvSpPr txBox="1"/>
          <p:nvPr/>
        </p:nvSpPr>
        <p:spPr>
          <a:xfrm>
            <a:off x="698368" y="5570076"/>
            <a:ext cx="801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2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9FC063A-24EB-C04A-96E1-1C06BBFECAD7}"/>
              </a:ext>
            </a:extLst>
          </p:cNvPr>
          <p:cNvCxnSpPr>
            <a:cxnSpLocks/>
          </p:cNvCxnSpPr>
          <p:nvPr/>
        </p:nvCxnSpPr>
        <p:spPr>
          <a:xfrm>
            <a:off x="1500126" y="5757499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EA19F26E-3A9B-114B-91DC-2117C93C2746}"/>
              </a:ext>
            </a:extLst>
          </p:cNvPr>
          <p:cNvSpPr/>
          <p:nvPr/>
        </p:nvSpPr>
        <p:spPr>
          <a:xfrm>
            <a:off x="2494570" y="310507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1.24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-0.48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-1.73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0ABA9A32-6AE3-134C-A03A-560300E679BE}"/>
              </a:ext>
            </a:extLst>
          </p:cNvPr>
          <p:cNvSpPr/>
          <p:nvPr/>
        </p:nvSpPr>
        <p:spPr>
          <a:xfrm>
            <a:off x="2494570" y="4972149"/>
            <a:ext cx="561169" cy="1565186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en-US" altLang="ko-KR" sz="1100" dirty="0"/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1.89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-2.14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0.33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⋮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-1.93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100" dirty="0"/>
              <a:t>0.23</a:t>
            </a:r>
          </a:p>
          <a:p>
            <a:pPr algn="ctr">
              <a:lnSpc>
                <a:spcPct val="200000"/>
              </a:lnSpc>
            </a:pPr>
            <a:endParaRPr kumimoji="1" lang="ko-KR" altLang="en-US" sz="11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A56529F9-3811-DA47-9150-6F6FD1DE52DA}"/>
              </a:ext>
            </a:extLst>
          </p:cNvPr>
          <p:cNvCxnSpPr/>
          <p:nvPr/>
        </p:nvCxnSpPr>
        <p:spPr>
          <a:xfrm>
            <a:off x="3303696" y="3887672"/>
            <a:ext cx="914400" cy="914400"/>
          </a:xfrm>
          <a:prstGeom prst="bentConnector3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D8DD05C6-334E-3140-A500-3A18D95272C9}"/>
              </a:ext>
            </a:extLst>
          </p:cNvPr>
          <p:cNvCxnSpPr>
            <a:cxnSpLocks/>
          </p:cNvCxnSpPr>
          <p:nvPr/>
        </p:nvCxnSpPr>
        <p:spPr>
          <a:xfrm flipV="1">
            <a:off x="3298402" y="4802072"/>
            <a:ext cx="914400" cy="912577"/>
          </a:xfrm>
          <a:prstGeom prst="bentConnector3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F5452A-7E2F-AE46-B2D6-8542AD5E22C7}"/>
              </a:ext>
            </a:extLst>
          </p:cNvPr>
          <p:cNvSpPr txBox="1"/>
          <p:nvPr/>
        </p:nvSpPr>
        <p:spPr>
          <a:xfrm>
            <a:off x="4333545" y="461740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0.8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CF910E-3F90-A042-AEC9-E20FCE37C993}"/>
              </a:ext>
            </a:extLst>
          </p:cNvPr>
          <p:cNvSpPr/>
          <p:nvPr/>
        </p:nvSpPr>
        <p:spPr>
          <a:xfrm>
            <a:off x="3475256" y="3716464"/>
            <a:ext cx="561169" cy="220080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85347E-8AB4-B448-A515-04ECA8C19124}"/>
              </a:ext>
            </a:extLst>
          </p:cNvPr>
          <p:cNvCxnSpPr>
            <a:cxnSpLocks/>
          </p:cNvCxnSpPr>
          <p:nvPr/>
        </p:nvCxnSpPr>
        <p:spPr>
          <a:xfrm flipV="1">
            <a:off x="4050184" y="3660086"/>
            <a:ext cx="1527656" cy="32093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0DF46B-A21D-1846-88C9-961C559D9DA2}"/>
              </a:ext>
            </a:extLst>
          </p:cNvPr>
          <p:cNvSpPr txBox="1"/>
          <p:nvPr/>
        </p:nvSpPr>
        <p:spPr>
          <a:xfrm>
            <a:off x="5591599" y="3261862"/>
            <a:ext cx="396717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solidFill>
                  <a:srgbClr val="FF0000">
                    <a:alpha val="53000"/>
                  </a:srgbClr>
                </a:solidFill>
              </a:rPr>
              <a:t>How measuring distance?</a:t>
            </a:r>
            <a:endParaRPr kumimoji="1" lang="ko-KR" altLang="en-US" sz="2400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A664-02E3-4143-8ACB-D4508E75C09F}"/>
              </a:ext>
            </a:extLst>
          </p:cNvPr>
          <p:cNvSpPr txBox="1"/>
          <p:nvPr/>
        </p:nvSpPr>
        <p:spPr>
          <a:xfrm>
            <a:off x="6431280" y="4267200"/>
            <a:ext cx="2630848" cy="2220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Euclidean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Manhattan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kumimoji="1" lang="en-US" altLang="ko-KR" dirty="0"/>
              <a:t>Cosine Distance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524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32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Distance</a:t>
            </a:r>
            <a:r>
              <a:rPr kumimoji="1" lang="ko-KR" altLang="en-US" b="1" dirty="0">
                <a:solidFill>
                  <a:schemeClr val="accent1"/>
                </a:solidFill>
              </a:rPr>
              <a:t>란</a:t>
            </a:r>
            <a:r>
              <a:rPr kumimoji="1" lang="en-US" altLang="ko-KR" b="1" dirty="0">
                <a:solidFill>
                  <a:schemeClr val="accent1"/>
                </a:solidFill>
              </a:rPr>
              <a:t>? (In Mathematics)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74F4C2-4ECE-E844-A371-026D49A37352}"/>
              </a:ext>
            </a:extLst>
          </p:cNvPr>
          <p:cNvSpPr txBox="1"/>
          <p:nvPr/>
        </p:nvSpPr>
        <p:spPr>
          <a:xfrm>
            <a:off x="365857" y="1913572"/>
            <a:ext cx="68034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Distance</a:t>
            </a:r>
            <a:r>
              <a:rPr kumimoji="1" lang="ko-KR" altLang="en-US" dirty="0"/>
              <a:t>란 어떤 한 쌍의 값에 대해서 특정 조건을 만족시키면서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하나의 실수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만드는 함수이다</a:t>
            </a:r>
            <a:r>
              <a:rPr kumimoji="1"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/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between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C258F43-5865-B94A-886A-EB160A18E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" y="3149600"/>
                <a:ext cx="3901902" cy="25853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36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026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B5128-A6E7-2645-9405-544074188474}"/>
              </a:ext>
            </a:extLst>
          </p:cNvPr>
          <p:cNvSpPr txBox="1"/>
          <p:nvPr/>
        </p:nvSpPr>
        <p:spPr>
          <a:xfrm>
            <a:off x="7877113" y="4721693"/>
            <a:ext cx="3748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Convolutional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9192811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262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147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Euclidean Distance (L2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82750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흔히 거리라 부르는 개념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일반적으로 두 점 사이를 자로 쟀을 때 구해지는 값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2009A0-BE20-1342-8B11-3B8956D6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 </m:t>
                      </m:r>
                      <m:rad>
                        <m:radPr>
                          <m:degHide m:val="on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69" y="3125399"/>
                <a:ext cx="5950988" cy="2970750"/>
              </a:xfrm>
              <a:prstGeom prst="rect">
                <a:avLst/>
              </a:prstGeom>
              <a:blipFill>
                <a:blip r:embed="rId3"/>
                <a:stretch>
                  <a:fillRect l="-2132" r="-213" b="-24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53650B8-5C1C-8546-AD16-0F026FEA6909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D6D9C0-6C59-DF48-BC0C-5899C6FF6AE1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5BE644-0C00-BE4F-876A-DCEA48D198E9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719537-929C-E84F-B7A3-B5A8CD6BEF55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/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sup>
                              <m:r>
                                <a:rPr kumimoji="1" lang="en-US" altLang="ko-KR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kumimoji="1"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𝟔𝟏</m:t>
                          </m:r>
                        </m:e>
                      </m:rad>
                    </m:oMath>
                  </m:oMathPara>
                </a14:m>
                <a:endParaRPr kumimoji="1"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528E27-10C1-6744-8CE5-3446B080A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247" y="6096149"/>
                <a:ext cx="1939056" cy="438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538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421F0-EC0F-7946-9E48-04444A2F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2892967"/>
            <a:ext cx="32512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568B3-BD05-C840-B1A8-546E04875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035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120100-B65F-D243-86B8-A451B5DE5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48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011B8-C244-E344-8E8E-4C23CF64C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277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7F54CC-8D53-1942-970B-DB8747C52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5122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Manhattan Distance (L1 Distance)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47179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 err="1"/>
              <a:t>비유클리드</a:t>
            </a:r>
            <a:r>
              <a:rPr kumimoji="1" lang="ko-KR" altLang="en-US" dirty="0"/>
              <a:t> 기하학에서 자주 사용되는 거리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7D9B94-A432-7446-A612-8D04F264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323" y="2783362"/>
            <a:ext cx="3637280" cy="311766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242CD1D3-D6B7-9549-8347-B15FE7A6989C}"/>
              </a:ext>
            </a:extLst>
          </p:cNvPr>
          <p:cNvCxnSpPr>
            <a:cxnSpLocks/>
          </p:cNvCxnSpPr>
          <p:nvPr/>
        </p:nvCxnSpPr>
        <p:spPr>
          <a:xfrm>
            <a:off x="8422640" y="4897120"/>
            <a:ext cx="16459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3D46E62-C0EA-0842-B1DA-105C8130161A}"/>
              </a:ext>
            </a:extLst>
          </p:cNvPr>
          <p:cNvCxnSpPr>
            <a:cxnSpLocks/>
          </p:cNvCxnSpPr>
          <p:nvPr/>
        </p:nvCxnSpPr>
        <p:spPr>
          <a:xfrm>
            <a:off x="10068560" y="3556000"/>
            <a:ext cx="0" cy="13411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5F7B2F-2EBB-F84D-8C75-F81A22A6A546}"/>
              </a:ext>
            </a:extLst>
          </p:cNvPr>
          <p:cNvSpPr txBox="1"/>
          <p:nvPr/>
        </p:nvSpPr>
        <p:spPr>
          <a:xfrm>
            <a:off x="9089948" y="48971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15F2B-4C94-1B45-AB1C-19A36DA4D64A}"/>
              </a:ext>
            </a:extLst>
          </p:cNvPr>
          <p:cNvSpPr txBox="1"/>
          <p:nvPr/>
        </p:nvSpPr>
        <p:spPr>
          <a:xfrm>
            <a:off x="10068560" y="41584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5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C0042-2AF2-E348-94C8-FC40CCD93D34}"/>
              </a:ext>
            </a:extLst>
          </p:cNvPr>
          <p:cNvSpPr txBox="1"/>
          <p:nvPr/>
        </p:nvSpPr>
        <p:spPr>
          <a:xfrm>
            <a:off x="8829105" y="609614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</a:rPr>
              <a:t>6 + 5 = 11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/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=|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CDE2F-C3A7-744F-84E7-93B13AD1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6" y="3125399"/>
                <a:ext cx="6074676" cy="2337691"/>
              </a:xfrm>
              <a:prstGeom prst="rect">
                <a:avLst/>
              </a:prstGeom>
              <a:blipFill>
                <a:blip r:embed="rId3"/>
                <a:stretch>
                  <a:fillRect l="-2088" t="-5946" b="-383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265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60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9154F6-290A-3044-8DCD-4B3BDA09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77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263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005585" y="1257300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Euclidean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&lt; d(A,C)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9D9FB0F-995E-1B4B-96DD-9CE175ADA614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9403137" y="2606095"/>
            <a:ext cx="1221093" cy="683577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D8FE0091-AD69-F342-A7DB-F62C00DDD378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8029371" y="2616639"/>
            <a:ext cx="1348310" cy="1873762"/>
          </a:xfrm>
          <a:prstGeom prst="line">
            <a:avLst/>
          </a:prstGeom>
          <a:ln w="28575">
            <a:solidFill>
              <a:schemeClr val="accent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039496-C472-F945-BC19-291CEA48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7368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F6198-5DFC-CB44-99BA-B036B9564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36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405A3-0761-CA43-934D-7047E4135480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7101840" y="2606095"/>
            <a:ext cx="2250385" cy="2473906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3AA2AB2F-1082-944F-927A-7B2D71C7BB07}"/>
              </a:ext>
            </a:extLst>
          </p:cNvPr>
          <p:cNvCxnSpPr/>
          <p:nvPr/>
        </p:nvCxnSpPr>
        <p:spPr>
          <a:xfrm>
            <a:off x="7101840" y="2881745"/>
            <a:ext cx="0" cy="24928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6D3CDBD-B8D4-DA4A-932F-82DFA7EA8131}"/>
              </a:ext>
            </a:extLst>
          </p:cNvPr>
          <p:cNvCxnSpPr/>
          <p:nvPr/>
        </p:nvCxnSpPr>
        <p:spPr>
          <a:xfrm>
            <a:off x="6750717" y="5080000"/>
            <a:ext cx="455736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D6A08162-69B2-2C47-AFDD-1FCF0E681591}"/>
              </a:ext>
            </a:extLst>
          </p:cNvPr>
          <p:cNvSpPr/>
          <p:nvPr/>
        </p:nvSpPr>
        <p:spPr>
          <a:xfrm>
            <a:off x="9341681" y="2544639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AA3F9CE-1B5B-9B4F-8008-A525DC9FB363}"/>
              </a:ext>
            </a:extLst>
          </p:cNvPr>
          <p:cNvSpPr/>
          <p:nvPr/>
        </p:nvSpPr>
        <p:spPr>
          <a:xfrm>
            <a:off x="7995041" y="4454401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8B6481D-D168-0C45-9879-A16CDEB04777}"/>
              </a:ext>
            </a:extLst>
          </p:cNvPr>
          <p:cNvSpPr/>
          <p:nvPr/>
        </p:nvSpPr>
        <p:spPr>
          <a:xfrm>
            <a:off x="10619178" y="3263776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6DCB34-A6A8-B541-ABCD-C61528F11AD6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7101840" y="4515857"/>
            <a:ext cx="903745" cy="56414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AD74B2B-C523-0341-881E-B1B3AF40AF5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091296" y="3325232"/>
            <a:ext cx="3538426" cy="176531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EDED-ABEA-304C-B32E-148D94220A5C}"/>
              </a:ext>
            </a:extLst>
          </p:cNvPr>
          <p:cNvSpPr txBox="1"/>
          <p:nvPr/>
        </p:nvSpPr>
        <p:spPr>
          <a:xfrm>
            <a:off x="9377681" y="219730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A3075-8802-BE43-A635-22EF3F6BF933}"/>
              </a:ext>
            </a:extLst>
          </p:cNvPr>
          <p:cNvSpPr txBox="1"/>
          <p:nvPr/>
        </p:nvSpPr>
        <p:spPr>
          <a:xfrm>
            <a:off x="7980021" y="41400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9059CA-9E18-F84E-9A2C-A9776B95C408}"/>
              </a:ext>
            </a:extLst>
          </p:cNvPr>
          <p:cNvSpPr txBox="1"/>
          <p:nvPr/>
        </p:nvSpPr>
        <p:spPr>
          <a:xfrm>
            <a:off x="10650538" y="300827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C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8CB996-63E5-4C4D-AFD7-11C6141C178C}"/>
              </a:ext>
            </a:extLst>
          </p:cNvPr>
          <p:cNvSpPr txBox="1"/>
          <p:nvPr/>
        </p:nvSpPr>
        <p:spPr>
          <a:xfrm>
            <a:off x="8162679" y="1257300"/>
            <a:ext cx="193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Cosine Distance</a:t>
            </a:r>
          </a:p>
          <a:p>
            <a:pPr algn="ctr"/>
            <a:r>
              <a:rPr kumimoji="1" lang="en-US" altLang="ko-KR" b="1" dirty="0">
                <a:solidFill>
                  <a:schemeClr val="accent2"/>
                </a:solidFill>
              </a:rPr>
              <a:t>d(A,B) &gt; d(A,C)</a:t>
            </a:r>
          </a:p>
        </p:txBody>
      </p:sp>
      <p:sp>
        <p:nvSpPr>
          <p:cNvPr id="9" name="호 8">
            <a:extLst>
              <a:ext uri="{FF2B5EF4-FFF2-40B4-BE49-F238E27FC236}">
                <a16:creationId xmlns:a16="http://schemas.microsoft.com/office/drawing/2014/main" id="{9E502173-BF02-8141-90B5-EE92F59F340C}"/>
              </a:ext>
            </a:extLst>
          </p:cNvPr>
          <p:cNvSpPr/>
          <p:nvPr/>
        </p:nvSpPr>
        <p:spPr>
          <a:xfrm>
            <a:off x="5427558" y="3976256"/>
            <a:ext cx="2639483" cy="2933676"/>
          </a:xfrm>
          <a:prstGeom prst="arc">
            <a:avLst>
              <a:gd name="adj1" fmla="val 18749654"/>
              <a:gd name="adj2" fmla="val 193237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>
            <a:extLst>
              <a:ext uri="{FF2B5EF4-FFF2-40B4-BE49-F238E27FC236}">
                <a16:creationId xmlns:a16="http://schemas.microsoft.com/office/drawing/2014/main" id="{DF1A8B3D-489C-EE49-8567-9D4769E47F5F}"/>
              </a:ext>
            </a:extLst>
          </p:cNvPr>
          <p:cNvSpPr/>
          <p:nvPr/>
        </p:nvSpPr>
        <p:spPr>
          <a:xfrm>
            <a:off x="5671029" y="3700810"/>
            <a:ext cx="2840533" cy="2758379"/>
          </a:xfrm>
          <a:prstGeom prst="arc">
            <a:avLst>
              <a:gd name="adj1" fmla="val 18749654"/>
              <a:gd name="adj2" fmla="val 200236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C8FE8-C7CA-8D46-A3E7-1DA79B2643C8}"/>
              </a:ext>
            </a:extLst>
          </p:cNvPr>
          <p:cNvSpPr txBox="1"/>
          <p:nvPr/>
        </p:nvSpPr>
        <p:spPr>
          <a:xfrm rot="21081323">
            <a:off x="2815163" y="2416825"/>
            <a:ext cx="6381921" cy="1754326"/>
          </a:xfrm>
          <a:prstGeom prst="rect">
            <a:avLst/>
          </a:prstGeom>
          <a:solidFill>
            <a:schemeClr val="bg1"/>
          </a:solidFill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  <a:p>
            <a:pPr algn="ctr"/>
            <a:r>
              <a:rPr kumimoji="1" lang="en-US" altLang="ko-KR" sz="3600" b="1" dirty="0">
                <a:solidFill>
                  <a:srgbClr val="C00000"/>
                </a:solidFill>
              </a:rPr>
              <a:t>But Cosine is not Distance!</a:t>
            </a:r>
          </a:p>
          <a:p>
            <a:pPr algn="ctr"/>
            <a:endParaRPr kumimoji="1" lang="en-US" altLang="ko-KR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D1F1EF-F020-F841-AE3B-2FAF0D7EA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129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0754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/>
              <a:t>Distance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1.  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kumimoji="1" lang="en-US" altLang="ko-KR" sz="2000" b="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 strike="sngStrike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en-US" altLang="ko-KR" sz="2000" strike="sngStrike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3.  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4.  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0" i="1" strike="sngStrike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sz="2000" b="0" i="1" strike="sngStrike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000" strike="sngStrike" dirty="0"/>
              </a:p>
              <a:p>
                <a:pPr algn="ctr">
                  <a:lnSpc>
                    <a:spcPct val="150000"/>
                  </a:lnSpc>
                </a:pPr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48" y="3192936"/>
                <a:ext cx="3359959" cy="2248821"/>
              </a:xfrm>
              <a:prstGeom prst="rect">
                <a:avLst/>
              </a:prstGeom>
              <a:blipFill>
                <a:blip r:embed="rId2"/>
                <a:stretch>
                  <a:fillRect l="-2256" r="-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8F0DB1-9D57-6D48-914D-7913DE884644}"/>
              </a:ext>
            </a:extLst>
          </p:cNvPr>
          <p:cNvSpPr txBox="1"/>
          <p:nvPr/>
        </p:nvSpPr>
        <p:spPr>
          <a:xfrm>
            <a:off x="3818691" y="324433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 Cosine </a:t>
            </a:r>
            <a:r>
              <a:rPr kumimoji="1" lang="ko-KR" altLang="en-US" dirty="0"/>
              <a:t>값 음수 될 수 있음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/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=&gt;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R" altLang="en-US" dirty="0"/>
                  <a:t> 일 때 </a:t>
                </a:r>
                <a:r>
                  <a:rPr kumimoji="1" lang="en-US" altLang="ko-KR" dirty="0"/>
                  <a:t>cosine </a:t>
                </a:r>
                <a:r>
                  <a:rPr kumimoji="1" lang="ko-KR" altLang="en-US" dirty="0"/>
                  <a:t>값은 </a:t>
                </a:r>
                <a:r>
                  <a:rPr kumimoji="1" lang="en-US" altLang="ko-KR" dirty="0"/>
                  <a:t>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A0B786-3AA5-DD40-83C0-19871005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691" y="3723305"/>
                <a:ext cx="3324693" cy="369332"/>
              </a:xfrm>
              <a:prstGeom prst="rect">
                <a:avLst/>
              </a:prstGeom>
              <a:blipFill>
                <a:blip r:embed="rId3"/>
                <a:stretch>
                  <a:fillRect l="-1527" t="-6667" r="-76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EA7F5E2-B85E-624B-A8CF-19B898F41496}"/>
              </a:ext>
            </a:extLst>
          </p:cNvPr>
          <p:cNvSpPr txBox="1"/>
          <p:nvPr/>
        </p:nvSpPr>
        <p:spPr>
          <a:xfrm>
            <a:off x="3818691" y="459416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</a:t>
            </a:r>
            <a:r>
              <a:rPr kumimoji="1" lang="ko-KR" altLang="en-US" dirty="0"/>
              <a:t>성립하지 않음</a:t>
            </a:r>
          </a:p>
        </p:txBody>
      </p:sp>
    </p:spTree>
    <p:extLst>
      <p:ext uri="{BB962C8B-B14F-4D97-AF65-F5344CB8AC3E}">
        <p14:creationId xmlns:p14="http://schemas.microsoft.com/office/powerpoint/2010/main" val="26403443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505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Similarity </a:t>
            </a:r>
            <a:r>
              <a:rPr kumimoji="1" lang="ko-KR" altLang="en-US" sz="2800" dirty="0"/>
              <a:t>측정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7C765-6533-364E-9721-BD8241392C91}"/>
              </a:ext>
            </a:extLst>
          </p:cNvPr>
          <p:cNvSpPr txBox="1"/>
          <p:nvPr/>
        </p:nvSpPr>
        <p:spPr>
          <a:xfrm>
            <a:off x="365857" y="1398969"/>
            <a:ext cx="20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Cosine </a:t>
            </a:r>
            <a:r>
              <a:rPr kumimoji="1" lang="en-US" altLang="ko-KR" b="1" dirty="0">
                <a:solidFill>
                  <a:srgbClr val="C00000"/>
                </a:solidFill>
              </a:rPr>
              <a:t>Similarity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687D0-74E2-CC4A-9442-B2258D92AF08}"/>
              </a:ext>
            </a:extLst>
          </p:cNvPr>
          <p:cNvSpPr txBox="1"/>
          <p:nvPr/>
        </p:nvSpPr>
        <p:spPr>
          <a:xfrm>
            <a:off x="365857" y="2011955"/>
            <a:ext cx="51379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두 벡터 사이의 각도를 이용해 </a:t>
            </a:r>
            <a:r>
              <a:rPr kumimoji="1" lang="en-US" altLang="ko-KR" dirty="0">
                <a:solidFill>
                  <a:srgbClr val="C00000"/>
                </a:solidFill>
              </a:rPr>
              <a:t>Similarity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구함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/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             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ko-KR" sz="2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1" lang="en-US" altLang="ko-KR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ko-K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kumimoji="1" lang="en-US" altLang="ko-KR" sz="20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kumimoji="1" lang="en-US" altLang="ko-KR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kumimoji="1" lang="en-US" altLang="ko-KR" sz="2000" b="0" i="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kumimoji="1" lang="en-US" altLang="ko-KR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869C9BA-7F45-A648-8697-16C965447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8" y="3192936"/>
                <a:ext cx="4713470" cy="3119252"/>
              </a:xfrm>
              <a:prstGeom prst="rect">
                <a:avLst/>
              </a:prstGeom>
              <a:blipFill>
                <a:blip r:embed="rId2"/>
                <a:stretch>
                  <a:fillRect l="-2688" b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5515E122-F8E3-784D-8CC5-B4678B79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0" y="2881745"/>
            <a:ext cx="4498900" cy="247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86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276349" y="3136612"/>
            <a:ext cx="563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</a:t>
            </a:r>
          </a:p>
        </p:txBody>
      </p:sp>
    </p:spTree>
    <p:extLst>
      <p:ext uri="{BB962C8B-B14F-4D97-AF65-F5344CB8AC3E}">
        <p14:creationId xmlns:p14="http://schemas.microsoft.com/office/powerpoint/2010/main" val="1357961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106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736B94-B645-EE4D-8D09-4B95975C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47" y="3429000"/>
            <a:ext cx="5378668" cy="10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46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70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312597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man inspects the uniform of a figure in some East Asian country.</a:t>
            </a:r>
            <a:r>
              <a:rPr kumimoji="1" lang="en-US" altLang="ko-KR" dirty="0"/>
              <a:t> </a:t>
            </a:r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The man is sleeping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2985797" y="5638202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Contradiction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39180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6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103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166936" y="5626579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Entailment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25B46B-908D-6E4D-A0B3-E8D1E166336A}"/>
              </a:ext>
            </a:extLst>
          </p:cNvPr>
          <p:cNvSpPr txBox="1"/>
          <p:nvPr/>
        </p:nvSpPr>
        <p:spPr>
          <a:xfrm>
            <a:off x="410547" y="3319656"/>
            <a:ext cx="573419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 soccer game with multiple males playing.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</a:t>
            </a:r>
            <a:r>
              <a:rPr kumimoji="1" lang="en" altLang="ko-KR" dirty="0"/>
              <a:t> Some men are playing a sport.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998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51D84-8C30-6D40-BCB6-C9790245DA6B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923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70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Natural Language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7E614-A91C-D247-ACFC-4F5CCC052ACB}"/>
              </a:ext>
            </a:extLst>
          </p:cNvPr>
          <p:cNvSpPr txBox="1"/>
          <p:nvPr/>
        </p:nvSpPr>
        <p:spPr>
          <a:xfrm>
            <a:off x="410547" y="1604865"/>
            <a:ext cx="78229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하나의 문장</a:t>
            </a:r>
            <a:r>
              <a:rPr kumimoji="1" lang="en-US" altLang="ko-KR" dirty="0"/>
              <a:t>(premise)</a:t>
            </a:r>
            <a:r>
              <a:rPr kumimoji="1" lang="ko-KR" altLang="en-US" dirty="0"/>
              <a:t>이 주어졌을 때</a:t>
            </a:r>
            <a:r>
              <a:rPr kumimoji="1" lang="en-US" altLang="ko-KR" dirty="0"/>
              <a:t> </a:t>
            </a:r>
            <a:r>
              <a:rPr kumimoji="1" lang="ko-KR" altLang="en-US" dirty="0"/>
              <a:t>해당 문장이 다른 문장</a:t>
            </a:r>
            <a:r>
              <a:rPr kumimoji="1" lang="en-US" altLang="ko-KR" dirty="0"/>
              <a:t>(hypothesis)</a:t>
            </a:r>
            <a:r>
              <a:rPr kumimoji="1" lang="ko-KR" altLang="en-US" dirty="0"/>
              <a:t>에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의미적으로 수반</a:t>
            </a:r>
            <a:r>
              <a:rPr kumimoji="1" lang="en-US" altLang="ko-KR" dirty="0"/>
              <a:t>(entail)</a:t>
            </a:r>
            <a:r>
              <a:rPr kumimoji="1" lang="ko-KR" altLang="en-US" dirty="0"/>
              <a:t>하는지 결정하는 문제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4E149-8F8F-0A4F-93C2-A2F15FB8E267}"/>
              </a:ext>
            </a:extLst>
          </p:cNvPr>
          <p:cNvSpPr txBox="1"/>
          <p:nvPr/>
        </p:nvSpPr>
        <p:spPr>
          <a:xfrm>
            <a:off x="3337265" y="562657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Neutral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32ECB11-709E-AE46-B408-C3F9E7F9EE62}"/>
              </a:ext>
            </a:extLst>
          </p:cNvPr>
          <p:cNvCxnSpPr>
            <a:cxnSpLocks/>
          </p:cNvCxnSpPr>
          <p:nvPr/>
        </p:nvCxnSpPr>
        <p:spPr>
          <a:xfrm>
            <a:off x="3811504" y="4644132"/>
            <a:ext cx="0" cy="7701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388ADE-AF3A-7943-9682-A35B8024E7F4}"/>
              </a:ext>
            </a:extLst>
          </p:cNvPr>
          <p:cNvSpPr txBox="1"/>
          <p:nvPr/>
        </p:nvSpPr>
        <p:spPr>
          <a:xfrm>
            <a:off x="410547" y="3319656"/>
            <a:ext cx="8520346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/>
              <a:t>Promise: </a:t>
            </a:r>
            <a:r>
              <a:rPr kumimoji="1" lang="en" altLang="ko-KR" dirty="0"/>
              <a:t>An older and younger man smiling.</a:t>
            </a:r>
            <a:endParaRPr kumimoji="1" lang="en-US" altLang="ko-KR" dirty="0"/>
          </a:p>
          <a:p>
            <a:pPr>
              <a:lnSpc>
                <a:spcPct val="200000"/>
              </a:lnSpc>
            </a:pPr>
            <a:r>
              <a:rPr kumimoji="1" lang="en-US" altLang="ko-KR" dirty="0"/>
              <a:t>Hypothesis: </a:t>
            </a:r>
            <a:r>
              <a:rPr lang="en" altLang="ko-KR" dirty="0"/>
              <a:t>Two men are smiling and laughing at the cats playing on the floor.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3796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463627" y="3136612"/>
            <a:ext cx="726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Natural Language Inference Dataset</a:t>
            </a:r>
          </a:p>
        </p:txBody>
      </p:sp>
    </p:spTree>
    <p:extLst>
      <p:ext uri="{BB962C8B-B14F-4D97-AF65-F5344CB8AC3E}">
        <p14:creationId xmlns:p14="http://schemas.microsoft.com/office/powerpoint/2010/main" val="3753381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90136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65000"/>
                  </a:schemeClr>
                </a:solidFill>
              </a:rPr>
              <a:t>MultiNLI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844283" y="160782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SNLI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57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Human-written </a:t>
            </a:r>
            <a:r>
              <a:rPr kumimoji="1" lang="ko-KR" altLang="en-US" dirty="0"/>
              <a:t>영어 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35114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6719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064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Natural Language Inference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73321"/>
            <a:ext cx="29658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Semantic Textual Similarity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SNLI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MultiNLI</a:t>
            </a: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3AC10-5B74-A24B-BD6A-BE2441060F66}"/>
              </a:ext>
            </a:extLst>
          </p:cNvPr>
          <p:cNvSpPr txBox="1"/>
          <p:nvPr/>
        </p:nvSpPr>
        <p:spPr>
          <a:xfrm>
            <a:off x="7757955" y="16078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MultiNLI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FEF73-FD2E-EF45-AD99-2DF8D4B7752A}"/>
              </a:ext>
            </a:extLst>
          </p:cNvPr>
          <p:cNvSpPr txBox="1"/>
          <p:nvPr/>
        </p:nvSpPr>
        <p:spPr>
          <a:xfrm>
            <a:off x="5532698" y="1977157"/>
            <a:ext cx="5590571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Multi-Genre Natural Language Inference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43</a:t>
            </a:r>
            <a:r>
              <a:rPr kumimoji="1" lang="ko-KR" altLang="en-US" dirty="0"/>
              <a:t>만개의 </a:t>
            </a:r>
            <a:r>
              <a:rPr kumimoji="1" lang="en-US" altLang="ko-KR" dirty="0"/>
              <a:t>Crowd-Sourced collection </a:t>
            </a:r>
            <a:r>
              <a:rPr kumimoji="1" lang="ko-KR" altLang="en-US" dirty="0"/>
              <a:t>문장 쌍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만들어짐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SNLI</a:t>
            </a:r>
            <a:r>
              <a:rPr kumimoji="1" lang="ko-KR" altLang="en-US" dirty="0"/>
              <a:t>와 다른 점은 다양한 장르의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 Classes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Contradiction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Neutral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1EB6E-96E2-ED48-9478-2366F916C549}"/>
              </a:ext>
            </a:extLst>
          </p:cNvPr>
          <p:cNvSpPr/>
          <p:nvPr/>
        </p:nvSpPr>
        <p:spPr>
          <a:xfrm>
            <a:off x="5393803" y="1331089"/>
            <a:ext cx="5590572" cy="40806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726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962435" y="3136612"/>
            <a:ext cx="426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Similarity Algorithm</a:t>
            </a:r>
          </a:p>
        </p:txBody>
      </p:sp>
    </p:spTree>
    <p:extLst>
      <p:ext uri="{BB962C8B-B14F-4D97-AF65-F5344CB8AC3E}">
        <p14:creationId xmlns:p14="http://schemas.microsoft.com/office/powerpoint/2010/main" val="2719693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B9C7B-DF20-124B-ABF8-F44B7B448001}"/>
              </a:ext>
            </a:extLst>
          </p:cNvPr>
          <p:cNvSpPr txBox="1"/>
          <p:nvPr/>
        </p:nvSpPr>
        <p:spPr>
          <a:xfrm>
            <a:off x="269341" y="545812"/>
            <a:ext cx="2810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Lecture3 Review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585247A-F898-5D49-8022-81AACFFDEE38}"/>
              </a:ext>
            </a:extLst>
          </p:cNvPr>
          <p:cNvSpPr/>
          <p:nvPr/>
        </p:nvSpPr>
        <p:spPr>
          <a:xfrm>
            <a:off x="269341" y="1894703"/>
            <a:ext cx="5060540" cy="32127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24939-709D-F942-BBEA-0BFE531705EB}"/>
              </a:ext>
            </a:extLst>
          </p:cNvPr>
          <p:cNvSpPr txBox="1"/>
          <p:nvPr/>
        </p:nvSpPr>
        <p:spPr>
          <a:xfrm>
            <a:off x="1631092" y="5296930"/>
            <a:ext cx="2579360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index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embedding vector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one hot / </a:t>
            </a:r>
            <a:r>
              <a:rPr kumimoji="1" lang="en-US" altLang="ko-KR" dirty="0" err="1">
                <a:solidFill>
                  <a:srgbClr val="C00000"/>
                </a:solidFill>
              </a:rPr>
              <a:t>BoW</a:t>
            </a:r>
            <a:r>
              <a:rPr kumimoji="1" lang="en-US" altLang="ko-KR" dirty="0">
                <a:solidFill>
                  <a:srgbClr val="C00000"/>
                </a:solidFill>
              </a:rPr>
              <a:t> ?</a:t>
            </a:r>
          </a:p>
          <a:p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5766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B2CC09-8C4F-A74B-A02B-CD5BC6E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074" y="410620"/>
            <a:ext cx="5316586" cy="627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54A60-8FCD-7D4B-A690-FD34835CFF95}"/>
              </a:ext>
            </a:extLst>
          </p:cNvPr>
          <p:cNvSpPr txBox="1"/>
          <p:nvPr/>
        </p:nvSpPr>
        <p:spPr>
          <a:xfrm>
            <a:off x="269340" y="1432056"/>
            <a:ext cx="628896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Jonas et al. (2016, AAAI)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Vector </a:t>
            </a:r>
            <a:r>
              <a:rPr kumimoji="1" lang="ko-KR" altLang="en-US" dirty="0"/>
              <a:t>간의 </a:t>
            </a:r>
            <a:r>
              <a:rPr kumimoji="1" lang="en-US" altLang="ko-KR" dirty="0"/>
              <a:t>Similarity </a:t>
            </a:r>
            <a:r>
              <a:rPr kumimoji="1" lang="ko-KR" altLang="en-US" dirty="0"/>
              <a:t>측정을 위해 </a:t>
            </a:r>
            <a:r>
              <a:rPr kumimoji="1" lang="en-US" altLang="ko-KR" dirty="0"/>
              <a:t>Manhattan Distance </a:t>
            </a:r>
            <a:br>
              <a:rPr kumimoji="1" lang="en-US" altLang="ko-KR" dirty="0"/>
            </a:b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Kaggle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Competition</a:t>
            </a:r>
            <a:r>
              <a:rPr kumimoji="1" lang="ko-KR" altLang="en-US" dirty="0"/>
              <a:t>에서 높은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유명해짐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13499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MaLSTM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84D25C-7976-8B48-A504-719A9E79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72" y="1795848"/>
            <a:ext cx="6965855" cy="4267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6757F-7059-054D-96F1-446BEB14F59A}"/>
              </a:ext>
            </a:extLst>
          </p:cNvPr>
          <p:cNvSpPr txBox="1"/>
          <p:nvPr/>
        </p:nvSpPr>
        <p:spPr>
          <a:xfrm>
            <a:off x="443470" y="10956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3719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</p:spTree>
    <p:extLst>
      <p:ext uri="{BB962C8B-B14F-4D97-AF65-F5344CB8AC3E}">
        <p14:creationId xmlns:p14="http://schemas.microsoft.com/office/powerpoint/2010/main" val="34917137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157374" y="396522"/>
            <a:ext cx="3124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Tree-Based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E869B-3336-B04F-B33F-DC03671190FD}"/>
              </a:ext>
            </a:extLst>
          </p:cNvPr>
          <p:cNvSpPr txBox="1"/>
          <p:nvPr/>
        </p:nvSpPr>
        <p:spPr>
          <a:xfrm>
            <a:off x="514466" y="1366684"/>
            <a:ext cx="2641172" cy="1562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Decision Tree (CART)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Bagging / Boosting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Random Forest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XG Boost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53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2820</Words>
  <Application>Microsoft Macintosh PowerPoint</Application>
  <PresentationFormat>와이드스크린</PresentationFormat>
  <Paragraphs>629</Paragraphs>
  <Slides>93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7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39</cp:revision>
  <dcterms:created xsi:type="dcterms:W3CDTF">2019-05-12T05:35:52Z</dcterms:created>
  <dcterms:modified xsi:type="dcterms:W3CDTF">2019-12-28T06:57:01Z</dcterms:modified>
</cp:coreProperties>
</file>